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7" r:id="rId3"/>
    <p:sldId id="625" r:id="rId4"/>
    <p:sldId id="694" r:id="rId5"/>
    <p:sldId id="296" r:id="rId6"/>
    <p:sldId id="706" r:id="rId7"/>
    <p:sldId id="361" r:id="rId8"/>
    <p:sldId id="707" r:id="rId9"/>
    <p:sldId id="712" r:id="rId10"/>
    <p:sldId id="713" r:id="rId11"/>
    <p:sldId id="714" r:id="rId12"/>
    <p:sldId id="716" r:id="rId13"/>
    <p:sldId id="717" r:id="rId14"/>
    <p:sldId id="718" r:id="rId15"/>
    <p:sldId id="709" r:id="rId16"/>
    <p:sldId id="710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365" r:id="rId27"/>
    <p:sldId id="316" r:id="rId28"/>
    <p:sldId id="711" r:id="rId29"/>
    <p:sldId id="413" r:id="rId30"/>
    <p:sldId id="637" r:id="rId31"/>
    <p:sldId id="614" r:id="rId32"/>
    <p:sldId id="613" r:id="rId33"/>
    <p:sldId id="690" r:id="rId34"/>
    <p:sldId id="705" r:id="rId35"/>
    <p:sldId id="695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richard" initials="r" lastIdx="3" clrIdx="1">
    <p:extLst>
      <p:ext uri="{19B8F6BF-5375-455C-9EA6-DF929625EA0E}">
        <p15:presenceInfo xmlns:p15="http://schemas.microsoft.com/office/powerpoint/2012/main" userId="rich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1576" autoAdjust="0"/>
  </p:normalViewPr>
  <p:slideViewPr>
    <p:cSldViewPr snapToGrid="0">
      <p:cViewPr varScale="1">
        <p:scale>
          <a:sx n="153" d="100"/>
          <a:sy n="153" d="100"/>
        </p:scale>
        <p:origin x="36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15/11/2019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5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58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researchers, managers, and stakeholders must consider a range of different objectives and constraints, and require analytical tools tailored to specific tasks.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40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41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41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83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9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77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1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ioritizr.net/reference/penalti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rioritizr.net/reference/constraint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ioritizr.net/reference/portfolio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rioritizr.net/reference/irreplaceability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ioritizr.net/reference/solver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7.gif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ioritizr.net/articles/prioritizr.html#package-over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ioritizr.net/reference/objective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8" y="293144"/>
            <a:ext cx="8422852" cy="1147750"/>
          </a:xfrm>
        </p:spPr>
        <p:txBody>
          <a:bodyPr>
            <a:noAutofit/>
          </a:bodyPr>
          <a:lstStyle/>
          <a:p>
            <a:r>
              <a:rPr lang="en-AU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3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br>
              <a:rPr lang="en-AU" sz="3200" b="1" dirty="0"/>
            </a:br>
            <a:r>
              <a:rPr lang="en-AU" sz="3200" dirty="0">
                <a:solidFill>
                  <a:schemeClr val="tx1"/>
                </a:solidFill>
              </a:rPr>
              <a:t>Systematic conservation planning in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580" y="3504069"/>
            <a:ext cx="7560840" cy="6096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chemeClr val="tx1"/>
                </a:solidFill>
              </a:rPr>
              <a:t>Jeffrey Hanson &amp; Richard Schuster</a:t>
            </a:r>
          </a:p>
          <a:p>
            <a:endParaRPr lang="en-AU" sz="28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0568" y="4459293"/>
            <a:ext cx="4428301" cy="443584"/>
            <a:chOff x="259155" y="4479765"/>
            <a:chExt cx="4428301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395512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92251" y="2111383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prioritizr.net</a:t>
              </a:r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61" y="698784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04" y="1674316"/>
            <a:ext cx="1264907" cy="14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C529F-8E51-4BAF-8E57-C1E32DC5A0FE}"/>
              </a:ext>
            </a:extLst>
          </p:cNvPr>
          <p:cNvGrpSpPr/>
          <p:nvPr/>
        </p:nvGrpSpPr>
        <p:grpSpPr>
          <a:xfrm>
            <a:off x="4738528" y="448237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3" name="Picture 2" descr="C:\Users\jhanson\Downloads\1467354618_f0e0.png">
              <a:extLst>
                <a:ext uri="{FF2B5EF4-FFF2-40B4-BE49-F238E27FC236}">
                  <a16:creationId xmlns:a16="http://schemas.microsoft.com/office/drawing/2014/main" id="{5139CB13-5047-457B-89B8-6FB329F9E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774A03-0944-4A58-A131-1CF46406E680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B963-189C-41B9-8633-2ACBB44C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Penalties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https://prioritizr.net/reference/penalties.html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556E-4954-48A2-B709-6B354C358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boundary penalties = symmetric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connectivity penalties = asymmetric allowed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61EAD-B50B-4B32-A78B-6EBABD44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1" y="2002888"/>
            <a:ext cx="8144473" cy="7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7F6A-4156-4687-8CF8-8B6DFBC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Constraints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https://prioritizr.net/reference/constraints.html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A35D-2198-4919-93D7-21D60B73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C7089-F041-49F4-A498-B1B0FDE3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76" y="1113333"/>
            <a:ext cx="6833047" cy="39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E757-B0D8-492F-BF90-BE0EED80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Portfolios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https://prioritizr.net/reference/portfolios.html</a:t>
            </a:r>
            <a:endParaRPr lang="en-CA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D3F97E-77CC-4C45-B995-6EB461D9E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60049"/>
            <a:ext cx="8229600" cy="22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8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3868-4F74-4B30-B458-AE479FD5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Irreplaceability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https://prioritizr.net/reference/irreplaceability.html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FB71-B96E-46C2-8AE6-7C52566BE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In progress: Ferrier et al. (2000) summed irreplaceability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8F76C-FC6D-415D-8758-04D0AEAF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1280602"/>
            <a:ext cx="7395408" cy="18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9935-5ADF-41EE-9879-2A22F459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Solvers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https://prioritizr.net/reference/solvers.html</a:t>
            </a:r>
            <a:endParaRPr lang="en-CA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390FB-358F-4ABE-9567-D1D871DB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1385" y="1200150"/>
            <a:ext cx="6041230" cy="37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9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3" y="111638"/>
            <a:ext cx="8919029" cy="857250"/>
          </a:xfrm>
        </p:spPr>
        <p:txBody>
          <a:bodyPr>
            <a:normAutofit fontScale="90000"/>
          </a:bodyPr>
          <a:lstStyle/>
          <a:p>
            <a:r>
              <a:rPr lang="en-CA" dirty="0"/>
              <a:t>Exact algorithms guarantee optimality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A5ACFA-C847-47AE-95D3-0B2FCD441669}"/>
              </a:ext>
            </a:extLst>
          </p:cNvPr>
          <p:cNvSpPr/>
          <p:nvPr/>
        </p:nvSpPr>
        <p:spPr>
          <a:xfrm>
            <a:off x="7789460" y="4480408"/>
            <a:ext cx="1405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Schuster et al. </a:t>
            </a:r>
          </a:p>
          <a:p>
            <a:r>
              <a:rPr lang="en-US" sz="1600" dirty="0"/>
              <a:t>(in review)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99956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00" y="133409"/>
            <a:ext cx="9397999" cy="857250"/>
          </a:xfrm>
        </p:spPr>
        <p:txBody>
          <a:bodyPr>
            <a:normAutofit/>
          </a:bodyPr>
          <a:lstStyle/>
          <a:p>
            <a:r>
              <a:rPr lang="en-CA" dirty="0"/>
              <a:t>Exact algorithms are fast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FD9D1D-7AC9-415F-A42E-0036D7A272C7}"/>
              </a:ext>
            </a:extLst>
          </p:cNvPr>
          <p:cNvSpPr/>
          <p:nvPr/>
        </p:nvSpPr>
        <p:spPr>
          <a:xfrm>
            <a:off x="7789460" y="4480408"/>
            <a:ext cx="1405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Schuster et al. </a:t>
            </a:r>
          </a:p>
          <a:p>
            <a:r>
              <a:rPr lang="en-US" sz="1600" dirty="0"/>
              <a:t>(in review)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78075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</p:spTree>
    <p:extLst>
      <p:ext uri="{BB962C8B-B14F-4D97-AF65-F5344CB8AC3E}">
        <p14:creationId xmlns:p14="http://schemas.microsoft.com/office/powerpoint/2010/main" val="261125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286299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/>
              <a:t>Features: 63 vegetation types</a:t>
            </a:r>
          </a:p>
        </p:txBody>
      </p:sp>
    </p:spTree>
    <p:extLst>
      <p:ext uri="{BB962C8B-B14F-4D97-AF65-F5344CB8AC3E}">
        <p14:creationId xmlns:p14="http://schemas.microsoft.com/office/powerpoint/2010/main" val="396350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0458" y="1060598"/>
            <a:ext cx="3429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Joe Bennett</a:t>
            </a:r>
          </a:p>
          <a:p>
            <a:endParaRPr lang="en-AU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Peter </a:t>
            </a:r>
            <a:r>
              <a:rPr lang="en-AU" sz="2400" dirty="0" err="1"/>
              <a:t>Arcese</a:t>
            </a:r>
            <a:endParaRPr lang="en-AU" sz="2400" dirty="0"/>
          </a:p>
          <a:p>
            <a:endParaRPr lang="en-AU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Hugh Possingham</a:t>
            </a:r>
          </a:p>
          <a:p>
            <a:endParaRPr lang="en-A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47333" y="1037096"/>
            <a:ext cx="2850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Jeff Hanson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Matt </a:t>
            </a:r>
            <a:r>
              <a:rPr lang="en-AU" sz="2400" dirty="0" err="1"/>
              <a:t>Strimas</a:t>
            </a:r>
            <a:r>
              <a:rPr lang="en-AU" sz="2400" dirty="0"/>
              <a:t>-Mackey</a:t>
            </a:r>
          </a:p>
          <a:p>
            <a:endParaRPr lang="en-AU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Nina Morrell</a:t>
            </a:r>
          </a:p>
          <a:p>
            <a:endParaRPr lang="en-AU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400" dirty="0"/>
              <a:t>Matt Watts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49689"/>
            <a:ext cx="6172200" cy="642938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Acknowledgements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4459" y="1071064"/>
            <a:ext cx="603742" cy="6037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1" y="1944355"/>
            <a:ext cx="587559" cy="5875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84" y="2719863"/>
            <a:ext cx="585159" cy="676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84" y="3540843"/>
            <a:ext cx="464785" cy="6125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989" y="1728305"/>
            <a:ext cx="654315" cy="654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74" y="960463"/>
            <a:ext cx="540917" cy="709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74" y="2499505"/>
            <a:ext cx="662462" cy="662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DBFF7E-785D-4B15-8C58-D5F2A1EE52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36" y="3336108"/>
            <a:ext cx="2414144" cy="9055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Image result for university of queensland">
            <a:extLst>
              <a:ext uri="{FF2B5EF4-FFF2-40B4-BE49-F238E27FC236}">
                <a16:creationId xmlns:a16="http://schemas.microsoft.com/office/drawing/2014/main" id="{F7694529-5AAC-4040-809E-9427A85D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90" y="4483693"/>
            <a:ext cx="1916444" cy="5371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F756D-FD2D-4D6E-BEAE-E6C26F4483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66" y="4483693"/>
            <a:ext cx="2061386" cy="524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B093F-B332-4E88-9DF9-0B09F4DB5EC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32" y="4483693"/>
            <a:ext cx="257642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45856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64593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23405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380285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57179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48479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zones(fts_z1, fts_z2,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c("cost_1", "cost_2",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Single 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Multi-zone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" y="1039661"/>
            <a:ext cx="8942037" cy="3156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3545" y="4396307"/>
            <a:ext cx="61577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100" dirty="0"/>
              <a:t>1.5 million planning units + 22,644 species: 76 minutes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96427" y="229633"/>
            <a:ext cx="6172200" cy="642938"/>
          </a:xfrm>
        </p:spPr>
        <p:txBody>
          <a:bodyPr>
            <a:normAutofit fontScale="90000"/>
          </a:bodyPr>
          <a:lstStyle/>
          <a:p>
            <a:r>
              <a:rPr lang="en-AU" dirty="0"/>
              <a:t>Solve it fast!</a:t>
            </a:r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9F7-C698-4A93-A056-1886B02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Optimizing the conservation of migratory species over their full annual cycle         </a:t>
            </a:r>
            <a:r>
              <a:rPr lang="en-US" sz="2400" dirty="0"/>
              <a:t>	</a:t>
            </a:r>
            <a:endParaRPr lang="en-CA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39089C-C320-4D1A-982F-E042B8C1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6" y="1085410"/>
            <a:ext cx="4058090" cy="4058090"/>
          </a:xfr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1755C-D61E-43A3-B671-95675F2E4233}"/>
              </a:ext>
            </a:extLst>
          </p:cNvPr>
          <p:cNvSpPr/>
          <p:nvPr/>
        </p:nvSpPr>
        <p:spPr>
          <a:xfrm>
            <a:off x="4916109" y="1315800"/>
            <a:ext cx="3528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117 species</a:t>
            </a:r>
          </a:p>
          <a:p>
            <a:r>
              <a:rPr lang="en-US" dirty="0"/>
              <a:t>73 million km</a:t>
            </a:r>
            <a:r>
              <a:rPr lang="en-US" baseline="30000" dirty="0"/>
              <a:t>2</a:t>
            </a:r>
          </a:p>
          <a:p>
            <a:r>
              <a:rPr lang="en-US" dirty="0"/>
              <a:t>1.7 million unique locations</a:t>
            </a:r>
          </a:p>
          <a:p>
            <a:r>
              <a:rPr lang="en-US" dirty="0"/>
              <a:t>14 million checklists</a:t>
            </a:r>
          </a:p>
          <a:p>
            <a:endParaRPr lang="en-US" dirty="0"/>
          </a:p>
          <a:p>
            <a:r>
              <a:rPr lang="en-US" dirty="0"/>
              <a:t>≤ 30,420 features</a:t>
            </a:r>
          </a:p>
          <a:p>
            <a:r>
              <a:rPr lang="en-US" dirty="0"/>
              <a:t>1.05 million planning units</a:t>
            </a:r>
          </a:p>
        </p:txBody>
      </p:sp>
      <p:pic>
        <p:nvPicPr>
          <p:cNvPr id="8" name="Picture 2" descr="logo_large.png">
            <a:extLst>
              <a:ext uri="{FF2B5EF4-FFF2-40B4-BE49-F238E27FC236}">
                <a16:creationId xmlns:a16="http://schemas.microsoft.com/office/drawing/2014/main" id="{ED4BD0D4-E104-443F-A609-8004DDA7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04" y="3537165"/>
            <a:ext cx="810661" cy="9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E5F03-9D44-4507-8790-C660F9B52987}"/>
              </a:ext>
            </a:extLst>
          </p:cNvPr>
          <p:cNvSpPr txBox="1"/>
          <p:nvPr/>
        </p:nvSpPr>
        <p:spPr>
          <a:xfrm>
            <a:off x="4916109" y="3817818"/>
            <a:ext cx="228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powered by: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72C4-2A1E-4D38-B148-9A138615861A}"/>
              </a:ext>
            </a:extLst>
          </p:cNvPr>
          <p:cNvSpPr/>
          <p:nvPr/>
        </p:nvSpPr>
        <p:spPr>
          <a:xfrm>
            <a:off x="4916109" y="478363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Schuster et al. (2019) Nature Communications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828613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57148" y="108062"/>
            <a:ext cx="8459475" cy="5084571"/>
            <a:chOff x="357148" y="1144862"/>
            <a:chExt cx="8459475" cy="5084571"/>
          </a:xfrm>
        </p:grpSpPr>
        <p:grpSp>
          <p:nvGrpSpPr>
            <p:cNvPr id="21" name="Group 20"/>
            <p:cNvGrpSpPr/>
            <p:nvPr/>
          </p:nvGrpSpPr>
          <p:grpSpPr>
            <a:xfrm>
              <a:off x="457200" y="1144862"/>
              <a:ext cx="8359423" cy="5084571"/>
              <a:chOff x="457200" y="1144862"/>
              <a:chExt cx="8359423" cy="508457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57200" y="1144862"/>
                <a:ext cx="3665171" cy="4715239"/>
                <a:chOff x="97200" y="1144862"/>
                <a:chExt cx="3665171" cy="4715239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97200" y="2074449"/>
                  <a:ext cx="3665171" cy="3785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Completely free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Lots of resources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Solves a specific problem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100k planning units limit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SPF calibration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Solution quality unknown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Need to run 1k+ times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Point-and-click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199970" y="1144862"/>
                  <a:ext cx="193617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4400" dirty="0" err="1"/>
                    <a:t>Marxan</a:t>
                  </a:r>
                  <a:endParaRPr lang="en-AU" sz="4400" dirty="0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4331023" y="1144862"/>
                <a:ext cx="4485600" cy="5084571"/>
                <a:chOff x="4640623" y="1144862"/>
                <a:chExt cx="4485600" cy="5084571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4640623" y="2074449"/>
                  <a:ext cx="4485600" cy="4154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Free but you really want </a:t>
                  </a:r>
                  <a:r>
                    <a:rPr lang="en-AU" sz="2400" dirty="0" err="1"/>
                    <a:t>Gurobi</a:t>
                  </a:r>
                  <a:endParaRPr lang="en-AU" sz="2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Documented (few papers yet)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Solves lots of different problems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&gt;5M planning units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No SPF calibration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Solution quality guaranteed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Run once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Minor programming skills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068937" y="1144862"/>
                  <a:ext cx="217239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4400" dirty="0" err="1"/>
                    <a:t>prioritizr</a:t>
                  </a:r>
                  <a:endParaRPr lang="en-AU" sz="4400" dirty="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357148" y="2010437"/>
              <a:ext cx="4363206" cy="2647651"/>
              <a:chOff x="357148" y="2010437"/>
              <a:chExt cx="4363206" cy="2647651"/>
            </a:xfrm>
          </p:grpSpPr>
          <p:pic>
            <p:nvPicPr>
              <p:cNvPr id="12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48" y="20104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48" y="23644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748" y="27688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748" y="31444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748" y="34984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748" y="38812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Image result for images green tick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8748" y="4249637"/>
                <a:ext cx="531606" cy="408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TextBox 23"/>
          <p:cNvSpPr txBox="1"/>
          <p:nvPr/>
        </p:nvSpPr>
        <p:spPr>
          <a:xfrm>
            <a:off x="1526561" y="4407859"/>
            <a:ext cx="6151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There is no clear winner: trade-offs!</a:t>
            </a:r>
          </a:p>
        </p:txBody>
      </p:sp>
    </p:spTree>
    <p:extLst>
      <p:ext uri="{BB962C8B-B14F-4D97-AF65-F5344CB8AC3E}">
        <p14:creationId xmlns:p14="http://schemas.microsoft.com/office/powerpoint/2010/main" val="182465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7900-CBDE-4974-9E51-008B0869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The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4AF9-AA99-456F-8D90-8EFA8075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Conservation planning = challenging</a:t>
            </a:r>
          </a:p>
          <a:p>
            <a:r>
              <a:rPr lang="en-CA" dirty="0"/>
              <a:t>Range of objectives and constraints</a:t>
            </a:r>
          </a:p>
          <a:p>
            <a:r>
              <a:rPr lang="en-CA" dirty="0"/>
              <a:t>Analytical tools tailored to specific tasks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000" b="1" dirty="0">
                <a:solidFill>
                  <a:srgbClr val="FF0000"/>
                </a:solidFill>
              </a:rPr>
              <a:t>Proposal:</a:t>
            </a:r>
          </a:p>
          <a:p>
            <a:pPr marL="0" indent="0">
              <a:buNone/>
            </a:pPr>
            <a:r>
              <a:rPr lang="en-CA" altLang="en-US" dirty="0"/>
              <a:t>Flexible, powerful framework</a:t>
            </a:r>
          </a:p>
          <a:p>
            <a:pPr marL="0" indent="0">
              <a:buNone/>
            </a:pPr>
            <a:r>
              <a:rPr lang="en-CA" altLang="en-US" dirty="0"/>
              <a:t>+ </a:t>
            </a:r>
            <a:br>
              <a:rPr lang="en-CA" altLang="en-US" dirty="0"/>
            </a:br>
            <a:r>
              <a:rPr lang="en-US" altLang="en-US" dirty="0"/>
              <a:t>U</a:t>
            </a:r>
            <a:r>
              <a:rPr lang="en-US" dirty="0"/>
              <a:t>ser friendly (browser) interface</a:t>
            </a:r>
          </a:p>
          <a:p>
            <a:endParaRPr lang="en-CA" sz="1800" dirty="0"/>
          </a:p>
          <a:p>
            <a:endParaRPr lang="en-CA" sz="1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818EE8-4C11-4B2D-926D-A5CDB940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8992" y="3992521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80AB2-EEA1-49C8-9E90-DF93BCF20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94" y="2971436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vision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(browser)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865109" y="336402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644" y="2020285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6" y="862040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60" y="1627918"/>
            <a:ext cx="5056515" cy="3151977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" y="995691"/>
            <a:ext cx="3051154" cy="394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227E93-953B-4E7A-8202-D25A66E1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454" y="107039"/>
            <a:ext cx="1225721" cy="1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0351DF-FF27-40D8-9A47-B1B71BFE28E2}"/>
              </a:ext>
            </a:extLst>
          </p:cNvPr>
          <p:cNvSpPr txBox="1">
            <a:spLocks/>
          </p:cNvSpPr>
          <p:nvPr/>
        </p:nvSpPr>
        <p:spPr>
          <a:xfrm>
            <a:off x="215153" y="1992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Making </a:t>
            </a:r>
            <a:r>
              <a:rPr lang="en-US" dirty="0" err="1"/>
              <a:t>prioritizr</a:t>
            </a:r>
            <a:r>
              <a:rPr lang="en-US" dirty="0"/>
              <a:t> user friendly: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13" y="3625933"/>
            <a:ext cx="1428750" cy="1428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14" y="3704793"/>
            <a:ext cx="1369908" cy="13699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1015230"/>
            <a:ext cx="1246723" cy="124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7" y="245356"/>
            <a:ext cx="8888506" cy="1222772"/>
          </a:xfrm>
        </p:spPr>
        <p:txBody>
          <a:bodyPr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b="1" kern="0" dirty="0">
                <a:cs typeface="Times New Roman" panose="02020603050405020304" pitchFamily="18" charset="0"/>
              </a:rPr>
              <a:t>Facilitate Consensus Decisions </a:t>
            </a:r>
            <a:br>
              <a:rPr lang="en-US" b="1" kern="0" dirty="0">
                <a:cs typeface="Times New Roman" panose="02020603050405020304" pitchFamily="18" charset="0"/>
              </a:rPr>
            </a:br>
            <a:r>
              <a:rPr lang="en-US" b="1" kern="0" dirty="0">
                <a:cs typeface="Times New Roman" panose="02020603050405020304" pitchFamily="18" charset="0"/>
              </a:rPr>
              <a:t>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99" y="2474308"/>
            <a:ext cx="3214294" cy="899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512194"/>
            <a:ext cx="1657350" cy="687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1700493"/>
            <a:ext cx="1789308" cy="5517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2383476"/>
            <a:ext cx="998010" cy="1199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85" y="3625126"/>
            <a:ext cx="1101158" cy="117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01" y="2516452"/>
            <a:ext cx="997649" cy="81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5" y="3653941"/>
            <a:ext cx="918185" cy="735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E9571-882F-4A1D-B446-0E850EAD5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700" y="167973"/>
            <a:ext cx="3725022" cy="48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8230-AE18-4C2C-BD4E-D20DDDA4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6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Adaptive Planning for </a:t>
            </a:r>
            <a:br>
              <a:rPr lang="en-US" dirty="0"/>
            </a:br>
            <a:r>
              <a:rPr lang="en-US" dirty="0"/>
              <a:t>British Columbia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74AE-2CD6-4D3A-81A9-9A2ECE40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Recently started 3 year project</a:t>
            </a:r>
          </a:p>
          <a:p>
            <a:r>
              <a:rPr lang="en-US" dirty="0"/>
              <a:t>Leads: Oscar Venter and Peter </a:t>
            </a:r>
            <a:r>
              <a:rPr lang="en-US" dirty="0" err="1"/>
              <a:t>Arcese</a:t>
            </a:r>
            <a:endParaRPr lang="en-US" dirty="0"/>
          </a:p>
          <a:p>
            <a:r>
              <a:rPr lang="en-US" dirty="0"/>
              <a:t>Partners: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2BC88-E889-4A62-9589-72E8843B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46" y="3196108"/>
            <a:ext cx="1652555" cy="1652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A4EDC-3104-4124-9664-7507B9DE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1" y="3955307"/>
            <a:ext cx="3036159" cy="956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579077-529A-4A87-A8A7-DA57F200D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23" y="2496069"/>
            <a:ext cx="1461769" cy="13193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154CC0-4C27-4C1B-9A82-A0DD1A11E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918811"/>
            <a:ext cx="2606423" cy="9458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FDB2BE-C245-429F-909D-D022631E9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6" y="3090111"/>
            <a:ext cx="3386129" cy="585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2641CB-4358-4857-919F-2CB5FB0E4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30" y="990917"/>
            <a:ext cx="2409144" cy="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A26-8951-4F99-8068-84858D59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                </a:t>
            </a:r>
            <a:r>
              <a:rPr lang="en-US" dirty="0" err="1"/>
              <a:t>prioritizrshiny</a:t>
            </a:r>
            <a:r>
              <a:rPr lang="en-US" dirty="0"/>
              <a:t>    </a:t>
            </a:r>
            <a:r>
              <a:rPr lang="en-US" sz="2400" dirty="0"/>
              <a:t>(in development)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47249C-6BA9-4A6A-A376-6C09FCB04C4D}"/>
              </a:ext>
            </a:extLst>
          </p:cNvPr>
          <p:cNvSpPr txBox="1">
            <a:spLocks/>
          </p:cNvSpPr>
          <p:nvPr/>
        </p:nvSpPr>
        <p:spPr>
          <a:xfrm>
            <a:off x="138791" y="1495936"/>
            <a:ext cx="3412671" cy="22229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163BF-989D-4D80-AC54-C5A8FB9F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235" y="1495936"/>
            <a:ext cx="5293974" cy="35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0B485-8ED1-4F6A-8B15-0AB6DB363212}"/>
              </a:ext>
            </a:extLst>
          </p:cNvPr>
          <p:cNvSpPr txBox="1"/>
          <p:nvPr/>
        </p:nvSpPr>
        <p:spPr>
          <a:xfrm>
            <a:off x="1152551" y="972716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776E6-BDBD-4158-918B-7B290E4207E9}"/>
              </a:ext>
            </a:extLst>
          </p:cNvPr>
          <p:cNvSpPr txBox="1"/>
          <p:nvPr/>
        </p:nvSpPr>
        <p:spPr>
          <a:xfrm>
            <a:off x="5242243" y="972716"/>
            <a:ext cx="2231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735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5907314" cy="857250"/>
          </a:xfrm>
        </p:spPr>
        <p:txBody>
          <a:bodyPr/>
          <a:lstStyle/>
          <a:p>
            <a:r>
              <a:rPr lang="en-AU" dirty="0"/>
              <a:t>Take home message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browser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B612D-3AE4-45F4-AF41-9D2DDD0D6CD1}"/>
              </a:ext>
            </a:extLst>
          </p:cNvPr>
          <p:cNvGrpSpPr/>
          <p:nvPr/>
        </p:nvGrpSpPr>
        <p:grpSpPr>
          <a:xfrm>
            <a:off x="227094" y="4624226"/>
            <a:ext cx="4310006" cy="415498"/>
            <a:chOff x="259155" y="4479765"/>
            <a:chExt cx="5746676" cy="553997"/>
          </a:xfrm>
          <a:solidFill>
            <a:schemeClr val="bg1"/>
          </a:solidFill>
        </p:grpSpPr>
        <p:pic>
          <p:nvPicPr>
            <p:cNvPr id="5" name="Picture 2" descr="C:\Users\jhanson\Downloads\1467354618_f0e0.png">
              <a:extLst>
                <a:ext uri="{FF2B5EF4-FFF2-40B4-BE49-F238E27FC236}">
                  <a16:creationId xmlns:a16="http://schemas.microsoft.com/office/drawing/2014/main" id="{A4796629-4838-4F72-95D1-D36A68EC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B0B6-970C-4274-A2CC-882481134C80}"/>
                </a:ext>
              </a:extLst>
            </p:cNvPr>
            <p:cNvSpPr txBox="1"/>
            <p:nvPr/>
          </p:nvSpPr>
          <p:spPr>
            <a:xfrm>
              <a:off x="732334" y="4479765"/>
              <a:ext cx="5273497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pic>
        <p:nvPicPr>
          <p:cNvPr id="8" name="Picture 4" descr="C:\Users\jhanson\Downloads\1467354784_web.png">
            <a:extLst>
              <a:ext uri="{FF2B5EF4-FFF2-40B4-BE49-F238E27FC236}">
                <a16:creationId xmlns:a16="http://schemas.microsoft.com/office/drawing/2014/main" id="{97EB1AAD-421C-4CE7-B28F-17F8D0FE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36" y="3686962"/>
            <a:ext cx="498664" cy="4734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418A0-15AF-4BBF-8EF2-47FAE2608A5D}"/>
              </a:ext>
            </a:extLst>
          </p:cNvPr>
          <p:cNvSpPr txBox="1"/>
          <p:nvPr/>
        </p:nvSpPr>
        <p:spPr>
          <a:xfrm>
            <a:off x="6109300" y="3553413"/>
            <a:ext cx="2577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3600" b="1" dirty="0"/>
              <a:t>prioritizr.net</a:t>
            </a:r>
            <a:endParaRPr lang="en-AU" sz="24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514" y="1878598"/>
            <a:ext cx="1274737" cy="1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59" y="205979"/>
            <a:ext cx="1287940" cy="14751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231BC-5D27-49DD-BC05-0548FD2985D5}"/>
              </a:ext>
            </a:extLst>
          </p:cNvPr>
          <p:cNvGrpSpPr/>
          <p:nvPr/>
        </p:nvGrpSpPr>
        <p:grpSpPr>
          <a:xfrm>
            <a:off x="4572000" y="462422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6" name="Picture 2" descr="C:\Users\jhanson\Downloads\1467354618_f0e0.png">
              <a:extLst>
                <a:ext uri="{FF2B5EF4-FFF2-40B4-BE49-F238E27FC236}">
                  <a16:creationId xmlns:a16="http://schemas.microsoft.com/office/drawing/2014/main" id="{09A79D51-D01A-4FFE-AC31-0CB89203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5F7BDB-2093-41EB-92F6-9F0B442DFFB3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60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0D24-9F4F-4D56-A381-2B5FB53E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        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818743" cy="3596820"/>
          </a:xfrm>
        </p:spPr>
        <p:txBody>
          <a:bodyPr>
            <a:normAutofit/>
          </a:bodyPr>
          <a:lstStyle/>
          <a:p>
            <a:r>
              <a:rPr lang="en-CA" dirty="0"/>
              <a:t>It’s free</a:t>
            </a:r>
          </a:p>
          <a:p>
            <a:endParaRPr lang="en-CA" dirty="0"/>
          </a:p>
          <a:p>
            <a:r>
              <a:rPr lang="en-CA" dirty="0"/>
              <a:t>Reproducibility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Flexible interface</a:t>
            </a:r>
          </a:p>
        </p:txBody>
      </p:sp>
      <p:pic>
        <p:nvPicPr>
          <p:cNvPr id="4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295133"/>
            <a:ext cx="849086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 txBox="1">
            <a:spLocks/>
          </p:cNvSpPr>
          <p:nvPr/>
        </p:nvSpPr>
        <p:spPr>
          <a:xfrm>
            <a:off x="4020457" y="1200151"/>
            <a:ext cx="4818743" cy="3596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Diverse package ecosystem</a:t>
            </a:r>
          </a:p>
          <a:p>
            <a:endParaRPr lang="en-CA" dirty="0"/>
          </a:p>
          <a:p>
            <a:r>
              <a:rPr lang="en-CA" dirty="0"/>
              <a:t>So many resources: </a:t>
            </a:r>
            <a:r>
              <a:rPr lang="en-CA" dirty="0" err="1"/>
              <a:t>Stackoverflow</a:t>
            </a:r>
            <a:r>
              <a:rPr lang="en-CA" dirty="0"/>
              <a:t>, tutorials, blogs, twitter, slack channels, mailing lists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921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/>
              <a:t>Design your  problem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4FD4-B9D8-4229-8E6D-381E565C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science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F058-AD1A-458B-A6D0-BB051E3D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u="sng" dirty="0"/>
              <a:t>Goal</a:t>
            </a:r>
            <a:r>
              <a:rPr lang="en-AU" dirty="0"/>
              <a:t>: what is our vision for the future?</a:t>
            </a:r>
          </a:p>
          <a:p>
            <a:r>
              <a:rPr lang="en-AU" u="sng" dirty="0"/>
              <a:t>Objective</a:t>
            </a:r>
            <a:r>
              <a:rPr lang="en-AU" dirty="0"/>
              <a:t>: what quantity are we maximizing/minimizing to help achieve the goal?</a:t>
            </a:r>
          </a:p>
          <a:p>
            <a:r>
              <a:rPr lang="en-AU" u="sng" dirty="0"/>
              <a:t>Constraints</a:t>
            </a:r>
            <a:r>
              <a:rPr lang="en-AU" dirty="0"/>
              <a:t>: what things must our solution do to help achieve the goal? </a:t>
            </a:r>
          </a:p>
          <a:p>
            <a:r>
              <a:rPr lang="en-AU" u="sng" dirty="0"/>
              <a:t>Decisions</a:t>
            </a:r>
            <a:r>
              <a:rPr lang="en-AU" dirty="0"/>
              <a:t>: what actions could we do to maximize/minimize the objective?</a:t>
            </a:r>
          </a:p>
        </p:txBody>
      </p:sp>
    </p:spTree>
    <p:extLst>
      <p:ext uri="{BB962C8B-B14F-4D97-AF65-F5344CB8AC3E}">
        <p14:creationId xmlns:p14="http://schemas.microsoft.com/office/powerpoint/2010/main" val="25344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Case-study: Reserve design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1244763"/>
            <a:ext cx="5334324" cy="3555837"/>
          </a:xfrm>
        </p:spPr>
        <p:txBody>
          <a:bodyPr>
            <a:noAutofit/>
          </a:bodyPr>
          <a:lstStyle/>
          <a:p>
            <a:r>
              <a:rPr lang="en-AU" u="sng" dirty="0"/>
              <a:t>Goal</a:t>
            </a:r>
            <a:r>
              <a:rPr lang="en-AU" dirty="0"/>
              <a:t>: conserve biodiversity</a:t>
            </a:r>
          </a:p>
          <a:p>
            <a:r>
              <a:rPr lang="en-AU" u="sng" dirty="0"/>
              <a:t>Objective</a:t>
            </a:r>
            <a:r>
              <a:rPr lang="en-AU" dirty="0"/>
              <a:t>: min. # of islands</a:t>
            </a:r>
          </a:p>
          <a:p>
            <a:r>
              <a:rPr lang="en-AU" u="sng" dirty="0"/>
              <a:t>Constraints</a:t>
            </a:r>
            <a:r>
              <a:rPr lang="en-AU" dirty="0"/>
              <a:t>: sufficient habitat for each species</a:t>
            </a:r>
          </a:p>
          <a:p>
            <a:r>
              <a:rPr lang="en-AU" u="sng" dirty="0"/>
              <a:t>Decisions</a:t>
            </a:r>
            <a:r>
              <a:rPr lang="en-AU" dirty="0"/>
              <a:t>: which places should be protected?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3FA00F8-7D4F-4DB0-9D02-B37CCBE2DD50}"/>
              </a:ext>
            </a:extLst>
          </p:cNvPr>
          <p:cNvGrpSpPr/>
          <p:nvPr/>
        </p:nvGrpSpPr>
        <p:grpSpPr>
          <a:xfrm>
            <a:off x="5303520" y="1527539"/>
            <a:ext cx="3689940" cy="2947709"/>
            <a:chOff x="4209306" y="2102850"/>
            <a:chExt cx="4380294" cy="34992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0790ED2-DE2A-4F70-9098-E260E28B4F9B}"/>
                </a:ext>
              </a:extLst>
            </p:cNvPr>
            <p:cNvSpPr/>
            <p:nvPr/>
          </p:nvSpPr>
          <p:spPr>
            <a:xfrm>
              <a:off x="4209306" y="210285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1EE7F7A-1AC3-451D-AC3B-55F6540AC035}"/>
                </a:ext>
              </a:extLst>
            </p:cNvPr>
            <p:cNvSpPr/>
            <p:nvPr/>
          </p:nvSpPr>
          <p:spPr>
            <a:xfrm>
              <a:off x="7162078" y="2379770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2FE507D-74A7-482B-815F-26CEF643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50" y="2445653"/>
              <a:ext cx="470109" cy="47010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F27A94D-D0CD-401B-8FFC-178CEC32F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7" y="2701673"/>
              <a:ext cx="512315" cy="512315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6405A69-FCBE-471E-9021-FE1A19EB055A}"/>
                </a:ext>
              </a:extLst>
            </p:cNvPr>
            <p:cNvGrpSpPr/>
            <p:nvPr/>
          </p:nvGrpSpPr>
          <p:grpSpPr>
            <a:xfrm>
              <a:off x="6257785" y="4648502"/>
              <a:ext cx="785385" cy="659723"/>
              <a:chOff x="6919200" y="3362400"/>
              <a:chExt cx="785385" cy="65972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8CA3315-6996-49AC-BAB2-4EB227C48F1A}"/>
                  </a:ext>
                </a:extLst>
              </p:cNvPr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02101252-0885-4999-9A1F-46EF8D645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3A10381-10E1-415D-B623-F2D2846BEDE1}"/>
                </a:ext>
              </a:extLst>
            </p:cNvPr>
            <p:cNvSpPr/>
            <p:nvPr/>
          </p:nvSpPr>
          <p:spPr>
            <a:xfrm>
              <a:off x="4426942" y="2365991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AA0A3F5-C59A-402D-8092-DF256C20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2425274"/>
              <a:ext cx="449100" cy="44910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BE6D1E0-B063-42DC-8A3B-C2C99C25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5" y="2729467"/>
              <a:ext cx="419467" cy="419467"/>
            </a:xfrm>
            <a:prstGeom prst="rect">
              <a:avLst/>
            </a:prstGeom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FEA27C6-0D6C-421A-9073-6D52AC9E37C8}"/>
                </a:ext>
              </a:extLst>
            </p:cNvPr>
            <p:cNvSpPr/>
            <p:nvPr/>
          </p:nvSpPr>
          <p:spPr>
            <a:xfrm>
              <a:off x="4708750" y="451080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5D186B5-6876-49EB-83C6-DFC63BACD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4672425"/>
              <a:ext cx="685350" cy="685350"/>
            </a:xfrm>
            <a:prstGeom prst="rect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FC4968D-90C7-4A66-9063-18BC0D895BDD}"/>
                </a:ext>
              </a:extLst>
            </p:cNvPr>
            <p:cNvGrpSpPr/>
            <p:nvPr/>
          </p:nvGrpSpPr>
          <p:grpSpPr>
            <a:xfrm>
              <a:off x="6032666" y="2177368"/>
              <a:ext cx="919679" cy="772531"/>
              <a:chOff x="6032665" y="1320117"/>
              <a:chExt cx="919679" cy="77253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4E3B078-9A91-4384-9D81-C00FD0BD8F6B}"/>
                  </a:ext>
                </a:extLst>
              </p:cNvPr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7948B5E4-47E3-4358-9688-78644B40C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7EC9A8D-4460-437D-8AD5-980FDBBE5951}"/>
                </a:ext>
              </a:extLst>
            </p:cNvPr>
            <p:cNvGrpSpPr/>
            <p:nvPr/>
          </p:nvGrpSpPr>
          <p:grpSpPr>
            <a:xfrm>
              <a:off x="7579737" y="3776263"/>
              <a:ext cx="714664" cy="600318"/>
              <a:chOff x="7579737" y="2919013"/>
              <a:chExt cx="714664" cy="600318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453E8D1-C200-482D-85F5-AC5EBB6D929A}"/>
                  </a:ext>
                </a:extLst>
              </p:cNvPr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0F9ED90-620B-463D-8359-5FF2CB126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BC90CA1-7FC9-4291-A5CE-A66526228CF0}"/>
                </a:ext>
              </a:extLst>
            </p:cNvPr>
            <p:cNvGrpSpPr/>
            <p:nvPr/>
          </p:nvGrpSpPr>
          <p:grpSpPr>
            <a:xfrm>
              <a:off x="6595012" y="3852450"/>
              <a:ext cx="714664" cy="600318"/>
              <a:chOff x="7579737" y="2919013"/>
              <a:chExt cx="714664" cy="600318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FBBA1C24-945D-4E9F-B480-F12D274AD446}"/>
                  </a:ext>
                </a:extLst>
              </p:cNvPr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E5B4325-D1A3-4580-9FE2-5FB949C04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1886BA-C450-455C-9069-C6170F80A98F}"/>
                </a:ext>
              </a:extLst>
            </p:cNvPr>
            <p:cNvGrpSpPr/>
            <p:nvPr/>
          </p:nvGrpSpPr>
          <p:grpSpPr>
            <a:xfrm>
              <a:off x="7625944" y="4638130"/>
              <a:ext cx="714664" cy="600318"/>
              <a:chOff x="7579737" y="2919013"/>
              <a:chExt cx="714664" cy="600318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FE940DFE-6EE3-49D2-B2D8-957E9C422CE5}"/>
                  </a:ext>
                </a:extLst>
              </p:cNvPr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FDE78812-8A08-48C6-8C4C-639906EFE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D344131-BA70-473F-A97C-FC5899827497}"/>
                </a:ext>
              </a:extLst>
            </p:cNvPr>
            <p:cNvGrpSpPr/>
            <p:nvPr/>
          </p:nvGrpSpPr>
          <p:grpSpPr>
            <a:xfrm>
              <a:off x="5046843" y="3259285"/>
              <a:ext cx="1222464" cy="1026871"/>
              <a:chOff x="5046843" y="2402034"/>
              <a:chExt cx="1222464" cy="102687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C285DD1-8CC2-4067-A03A-AB4CD96F2BF1}"/>
                  </a:ext>
                </a:extLst>
              </p:cNvPr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/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1677752F-C2A5-4912-8263-251040480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EB34D30E-A1DC-4B01-AACD-3C329227C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925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prioritzr</a:t>
            </a:r>
            <a:r>
              <a:rPr lang="en-AU" dirty="0"/>
              <a:t>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6A500-2DC5-4554-8FD2-8DA83E671F34}"/>
              </a:ext>
            </a:extLst>
          </p:cNvPr>
          <p:cNvSpPr txBox="1"/>
          <p:nvPr/>
        </p:nvSpPr>
        <p:spPr>
          <a:xfrm>
            <a:off x="2381510" y="1542696"/>
            <a:ext cx="232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Objectives</a:t>
            </a:r>
          </a:p>
          <a:p>
            <a:r>
              <a:rPr lang="en-AU" sz="2000" b="1" dirty="0"/>
              <a:t>Targets</a:t>
            </a:r>
          </a:p>
          <a:p>
            <a:r>
              <a:rPr lang="en-AU" sz="2000" b="1" dirty="0"/>
              <a:t>Constraints</a:t>
            </a:r>
          </a:p>
          <a:p>
            <a:r>
              <a:rPr lang="en-AU" sz="2000" b="1" dirty="0"/>
              <a:t>Penalties</a:t>
            </a:r>
          </a:p>
          <a:p>
            <a:r>
              <a:rPr lang="en-AU" sz="2000" b="1" dirty="0"/>
              <a:t>Decisions </a:t>
            </a:r>
          </a:p>
          <a:p>
            <a:r>
              <a:rPr lang="en-AU" sz="2000" b="1" dirty="0"/>
              <a:t>Solvers</a:t>
            </a:r>
          </a:p>
          <a:p>
            <a:r>
              <a:rPr lang="en-AU" sz="2000" b="1" dirty="0"/>
              <a:t>Solution portfolios</a:t>
            </a:r>
          </a:p>
          <a:p>
            <a:r>
              <a:rPr lang="en-AU" sz="2000" b="1" dirty="0"/>
              <a:t>Irreplaceability</a:t>
            </a:r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F6290-94A1-4BDD-81B9-C146CD8797D3}"/>
              </a:ext>
            </a:extLst>
          </p:cNvPr>
          <p:cNvSpPr txBox="1"/>
          <p:nvPr/>
        </p:nvSpPr>
        <p:spPr>
          <a:xfrm>
            <a:off x="1271679" y="985839"/>
            <a:ext cx="686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https://prioritizr.net/articles/prioritizr.html#package-overview</a:t>
            </a:r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4711B-4334-4CBE-A85A-FB2ED30DF66E}"/>
              </a:ext>
            </a:extLst>
          </p:cNvPr>
          <p:cNvSpPr txBox="1"/>
          <p:nvPr/>
        </p:nvSpPr>
        <p:spPr>
          <a:xfrm>
            <a:off x="5402439" y="2393462"/>
            <a:ext cx="1687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Single zone </a:t>
            </a:r>
          </a:p>
          <a:p>
            <a:r>
              <a:rPr lang="en-US" sz="2400" b="1" dirty="0"/>
              <a:t>Multi zone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F802E49-1122-4021-9B6E-3DCD11498A88}"/>
              </a:ext>
            </a:extLst>
          </p:cNvPr>
          <p:cNvSpPr/>
          <p:nvPr/>
        </p:nvSpPr>
        <p:spPr>
          <a:xfrm>
            <a:off x="4704799" y="1634647"/>
            <a:ext cx="407096" cy="234862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46E32-FA70-4F3F-A926-C419DDE0F911}"/>
              </a:ext>
            </a:extLst>
          </p:cNvPr>
          <p:cNvSpPr/>
          <p:nvPr/>
        </p:nvSpPr>
        <p:spPr>
          <a:xfrm>
            <a:off x="1356086" y="4144769"/>
            <a:ext cx="6431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Extensive documentation with lots of tutorials and examples: </a:t>
            </a:r>
            <a:r>
              <a:rPr lang="en-US" sz="2400" b="1" dirty="0">
                <a:solidFill>
                  <a:srgbClr val="FF0000"/>
                </a:solidFill>
              </a:rPr>
              <a:t>prioritizr.net</a:t>
            </a:r>
          </a:p>
        </p:txBody>
      </p:sp>
    </p:spTree>
    <p:extLst>
      <p:ext uri="{BB962C8B-B14F-4D97-AF65-F5344CB8AC3E}">
        <p14:creationId xmlns:p14="http://schemas.microsoft.com/office/powerpoint/2010/main" val="1507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7481-6086-4149-B6FA-EB15FC33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Objective functions</a:t>
            </a:r>
            <a:br>
              <a:rPr lang="en-US" sz="2800" dirty="0"/>
            </a:br>
            <a:r>
              <a:rPr lang="en-CA" sz="2800" dirty="0">
                <a:hlinkClick r:id="rId2"/>
              </a:rPr>
              <a:t>https://prioritizr.net/reference/objectives.html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57C62-4495-4CCB-96CB-EF0D9D3F7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3B948-DAD1-4F3C-ADE8-3042D769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24" y="1144648"/>
            <a:ext cx="7240044" cy="38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9276</TotalTime>
  <Words>1391</Words>
  <Application>Microsoft Office PowerPoint</Application>
  <PresentationFormat>On-screen Show (16:9)</PresentationFormat>
  <Paragraphs>252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Verdana</vt:lpstr>
      <vt:lpstr>Office Theme</vt:lpstr>
      <vt:lpstr>prioritizr Systematic conservation planning in</vt:lpstr>
      <vt:lpstr>Acknowledgements</vt:lpstr>
      <vt:lpstr>The Why?</vt:lpstr>
      <vt:lpstr>Why         ?</vt:lpstr>
      <vt:lpstr>prioritizr</vt:lpstr>
      <vt:lpstr>Decision science</vt:lpstr>
      <vt:lpstr>Case-study: Reserve design</vt:lpstr>
      <vt:lpstr>prioritzr features</vt:lpstr>
      <vt:lpstr>Objective functions https://prioritizr.net/reference/objectives.html</vt:lpstr>
      <vt:lpstr>Penalties https://prioritizr.net/reference/penalties.html</vt:lpstr>
      <vt:lpstr>Constraints https://prioritizr.net/reference/constraints.html</vt:lpstr>
      <vt:lpstr>Portfolios https://prioritizr.net/reference/portfolios.html</vt:lpstr>
      <vt:lpstr>Irreplaceability https://prioritizr.net/reference/irreplaceability.html</vt:lpstr>
      <vt:lpstr>Solvers https://prioritizr.net/reference/solvers.html</vt:lpstr>
      <vt:lpstr>Exact algorithms guarantee optimality</vt:lpstr>
      <vt:lpstr>Exact algorithms are fast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Solve it fast!</vt:lpstr>
      <vt:lpstr>Optimizing the conservation of migratory species over their full annual cycle          </vt:lpstr>
      <vt:lpstr>PowerPoint Presentation</vt:lpstr>
      <vt:lpstr>The vision</vt:lpstr>
      <vt:lpstr>PowerPoint Presentation</vt:lpstr>
      <vt:lpstr>Facilitate Consensus Decisions  on Protection</vt:lpstr>
      <vt:lpstr>Climate Adaptive Planning for  British Columbia</vt:lpstr>
      <vt:lpstr>                prioritizrshiny    (in development)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richard</cp:lastModifiedBy>
  <cp:revision>945</cp:revision>
  <dcterms:created xsi:type="dcterms:W3CDTF">2006-08-16T00:00:00Z</dcterms:created>
  <dcterms:modified xsi:type="dcterms:W3CDTF">2019-11-15T17:32:01Z</dcterms:modified>
</cp:coreProperties>
</file>